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750" r:id="rId2"/>
    <p:sldMasterId id="2147483728" r:id="rId3"/>
  </p:sldMasterIdLst>
  <p:notesMasterIdLst>
    <p:notesMasterId r:id="rId11"/>
  </p:notesMasterIdLst>
  <p:handoutMasterIdLst>
    <p:handoutMasterId r:id="rId12"/>
  </p:handoutMasterIdLst>
  <p:sldIdLst>
    <p:sldId id="374" r:id="rId4"/>
    <p:sldId id="396" r:id="rId5"/>
    <p:sldId id="452" r:id="rId6"/>
    <p:sldId id="453" r:id="rId7"/>
    <p:sldId id="424" r:id="rId8"/>
    <p:sldId id="413" r:id="rId9"/>
    <p:sldId id="308" r:id="rId10"/>
  </p:sldIdLst>
  <p:sldSz cx="9144000" cy="6858000" type="screen4x3"/>
  <p:notesSz cx="6797675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9900CC"/>
    <a:srgbClr val="FF66FF"/>
    <a:srgbClr val="0000FF"/>
    <a:srgbClr val="000099"/>
    <a:srgbClr val="800080"/>
    <a:srgbClr val="000000"/>
    <a:srgbClr val="9996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7572" autoAdjust="0"/>
    <p:restoredTop sz="94660" autoAdjust="0"/>
  </p:normalViewPr>
  <p:slideViewPr>
    <p:cSldViewPr snapToGrid="0">
      <p:cViewPr varScale="1">
        <p:scale>
          <a:sx n="82" d="100"/>
          <a:sy n="82" d="100"/>
        </p:scale>
        <p:origin x="129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48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viewProps" Target="view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492"/>
          </a:xfrm>
          <a:prstGeom prst="rect">
            <a:avLst/>
          </a:prstGeom>
        </p:spPr>
        <p:txBody>
          <a:bodyPr vert="horz" lIns="88237" tIns="44118" rIns="88237" bIns="441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294" y="1"/>
            <a:ext cx="2945862" cy="497492"/>
          </a:xfrm>
          <a:prstGeom prst="rect">
            <a:avLst/>
          </a:prstGeom>
        </p:spPr>
        <p:txBody>
          <a:bodyPr vert="horz" lIns="88237" tIns="44118" rIns="88237" bIns="44118" rtlCol="0"/>
          <a:lstStyle>
            <a:lvl1pPr algn="r">
              <a:defRPr sz="1200"/>
            </a:lvl1pPr>
          </a:lstStyle>
          <a:p>
            <a:fld id="{C6E5F669-6613-4BD2-93DC-6BC8C86999D0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2322"/>
            <a:ext cx="2945862" cy="497492"/>
          </a:xfrm>
          <a:prstGeom prst="rect">
            <a:avLst/>
          </a:prstGeom>
        </p:spPr>
        <p:txBody>
          <a:bodyPr vert="horz" lIns="88237" tIns="44118" rIns="88237" bIns="441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294" y="9432322"/>
            <a:ext cx="2945862" cy="497492"/>
          </a:xfrm>
          <a:prstGeom prst="rect">
            <a:avLst/>
          </a:prstGeom>
        </p:spPr>
        <p:txBody>
          <a:bodyPr vert="horz" lIns="88237" tIns="44118" rIns="88237" bIns="44118" rtlCol="0" anchor="b"/>
          <a:lstStyle>
            <a:lvl1pPr algn="r">
              <a:defRPr sz="1200"/>
            </a:lvl1pPr>
          </a:lstStyle>
          <a:p>
            <a:fld id="{3C588983-4200-4FF9-A64A-F01431870C3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15181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215"/>
          </a:xfrm>
          <a:prstGeom prst="rect">
            <a:avLst/>
          </a:prstGeom>
        </p:spPr>
        <p:txBody>
          <a:bodyPr vert="horz" lIns="95578" tIns="47789" rIns="95578" bIns="47789" rtlCol="0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1"/>
            <a:ext cx="2945659" cy="498215"/>
          </a:xfrm>
          <a:prstGeom prst="rect">
            <a:avLst/>
          </a:prstGeom>
        </p:spPr>
        <p:txBody>
          <a:bodyPr vert="horz" lIns="95578" tIns="47789" rIns="95578" bIns="47789" rtlCol="0"/>
          <a:lstStyle>
            <a:lvl1pPr algn="r">
              <a:defRPr sz="1300"/>
            </a:lvl1pPr>
          </a:lstStyle>
          <a:p>
            <a:fld id="{58D4ECEF-58F4-447F-91D3-118F1F5E056D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578" tIns="47789" rIns="95578" bIns="47789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8723"/>
            <a:ext cx="5438140" cy="3909864"/>
          </a:xfrm>
          <a:prstGeom prst="rect">
            <a:avLst/>
          </a:prstGeom>
        </p:spPr>
        <p:txBody>
          <a:bodyPr vert="horz" lIns="95578" tIns="47789" rIns="95578" bIns="47789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1601"/>
            <a:ext cx="2945659" cy="498214"/>
          </a:xfrm>
          <a:prstGeom prst="rect">
            <a:avLst/>
          </a:prstGeom>
        </p:spPr>
        <p:txBody>
          <a:bodyPr vert="horz" lIns="95578" tIns="47789" rIns="95578" bIns="47789" rtlCol="0" anchor="b"/>
          <a:lstStyle>
            <a:lvl1pPr algn="l">
              <a:defRPr sz="13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31601"/>
            <a:ext cx="2945659" cy="498214"/>
          </a:xfrm>
          <a:prstGeom prst="rect">
            <a:avLst/>
          </a:prstGeom>
        </p:spPr>
        <p:txBody>
          <a:bodyPr vert="horz" lIns="95578" tIns="47789" rIns="95578" bIns="47789" rtlCol="0" anchor="b"/>
          <a:lstStyle>
            <a:lvl1pPr algn="r">
              <a:defRPr sz="1300"/>
            </a:lvl1pPr>
          </a:lstStyle>
          <a:p>
            <a:fld id="{8AEDCCD4-5913-4DCB-A83E-7B58F564C49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1599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DCCD4-5913-4DCB-A83E-7B58F564C499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73084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DCCD4-5913-4DCB-A83E-7B58F564C499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601061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DCCD4-5913-4DCB-A83E-7B58F564C499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1984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DCCD4-5913-4DCB-A83E-7B58F564C499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05522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DCCD4-5913-4DCB-A83E-7B58F564C499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92182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54" name="Rectangle 42"/>
          <p:cNvSpPr>
            <a:spLocks noChangeArrowheads="1"/>
          </p:cNvSpPr>
          <p:nvPr/>
        </p:nvSpPr>
        <p:spPr bwMode="ltGray">
          <a:xfrm>
            <a:off x="0" y="1371600"/>
            <a:ext cx="9144000" cy="1579563"/>
          </a:xfrm>
          <a:prstGeom prst="rect">
            <a:avLst/>
          </a:prstGeom>
          <a:solidFill>
            <a:srgbClr val="FFCB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166918" name="Rectangle 6"/>
          <p:cNvSpPr>
            <a:spLocks noChangeArrowheads="1"/>
          </p:cNvSpPr>
          <p:nvPr/>
        </p:nvSpPr>
        <p:spPr bwMode="white">
          <a:xfrm>
            <a:off x="1295400" y="4114800"/>
            <a:ext cx="1112838" cy="274320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166932" name="Rectangle 20"/>
          <p:cNvSpPr>
            <a:spLocks noGrp="1" noChangeArrowheads="1"/>
          </p:cNvSpPr>
          <p:nvPr>
            <p:ph type="ctrTitle"/>
          </p:nvPr>
        </p:nvSpPr>
        <p:spPr>
          <a:xfrm>
            <a:off x="1447800" y="1219200"/>
            <a:ext cx="7315200" cy="1600200"/>
          </a:xfrm>
        </p:spPr>
        <p:txBody>
          <a:bodyPr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166933" name="Rectangle 21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267200"/>
            <a:ext cx="64008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66942" name="Rectangle 30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166943" name="Rectangle 31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166944" name="Rectangle 32"/>
          <p:cNvSpPr>
            <a:spLocks noChangeArrowheads="1"/>
          </p:cNvSpPr>
          <p:nvPr/>
        </p:nvSpPr>
        <p:spPr bwMode="auto">
          <a:xfrm>
            <a:off x="6908800" y="6400800"/>
            <a:ext cx="2235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F28A38-9946-42E9-A959-7BA431B8E276}" type="slidenum">
              <a:rPr kumimoji="0" lang="en-US" altLang="zh-TW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新細明體" pitchFamily="18" charset="-12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0244806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81150" y="430730"/>
            <a:ext cx="7562850" cy="928838"/>
          </a:xfrm>
        </p:spPr>
        <p:txBody>
          <a:bodyPr/>
          <a:lstStyle>
            <a:lvl1pPr>
              <a:defRPr>
                <a:solidFill>
                  <a:srgbClr val="000099"/>
                </a:solidFill>
                <a:latin typeface="華康粗圓體" pitchFamily="49" charset="-120"/>
                <a:ea typeface="華康粗圓體" pitchFamily="49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ea typeface="華康細圓體" pitchFamily="49" charset="-120"/>
              </a:defRPr>
            </a:lvl1pPr>
            <a:lvl2pPr>
              <a:defRPr>
                <a:ea typeface="華康細圓體" pitchFamily="49" charset="-120"/>
              </a:defRPr>
            </a:lvl2pPr>
            <a:lvl3pPr>
              <a:defRPr>
                <a:ea typeface="華康細圓體" pitchFamily="49" charset="-120"/>
              </a:defRPr>
            </a:lvl3pPr>
            <a:lvl4pPr>
              <a:defRPr>
                <a:ea typeface="華康細圓體" pitchFamily="49" charset="-120"/>
              </a:defRPr>
            </a:lvl4pPr>
            <a:lvl5pPr>
              <a:defRPr>
                <a:ea typeface="華康細圓體" pitchFamily="49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44954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794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990600" y="16764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0" y="1676400"/>
            <a:ext cx="38100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7955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830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5412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1561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09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923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7368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05650" y="228600"/>
            <a:ext cx="2038350" cy="59436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90600" y="228600"/>
            <a:ext cx="5962650" cy="59436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0369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81150" y="228600"/>
            <a:ext cx="7562850" cy="1143000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8100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0" y="1676400"/>
            <a:ext cx="38100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89277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標題，四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sz="quarter"/>
          </p:nvPr>
        </p:nvSpPr>
        <p:spPr>
          <a:xfrm>
            <a:off x="1581150" y="228600"/>
            <a:ext cx="756285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990600" y="16764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953000" y="16764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990600" y="40005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953000" y="40005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63712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81150" y="228600"/>
            <a:ext cx="756285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990600" y="1676400"/>
            <a:ext cx="38100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953000" y="16764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953000" y="4000500"/>
            <a:ext cx="3810000" cy="21717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98194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標題，文字及美工圖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81150" y="228600"/>
            <a:ext cx="756285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90600" y="1676400"/>
            <a:ext cx="3810000" cy="4495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美工圖案版面配置區 3"/>
          <p:cNvSpPr>
            <a:spLocks noGrp="1"/>
          </p:cNvSpPr>
          <p:nvPr>
            <p:ph type="clipArt" sz="half" idx="2"/>
          </p:nvPr>
        </p:nvSpPr>
        <p:spPr>
          <a:xfrm>
            <a:off x="4953000" y="1676400"/>
            <a:ext cx="3810000" cy="4495800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369903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2404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693376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8544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4797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13718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81722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03575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086966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708455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6066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3361945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021"/>
          <p:cNvSpPr>
            <a:spLocks noChangeArrowheads="1"/>
          </p:cNvSpPr>
          <p:nvPr userDrawn="1"/>
        </p:nvSpPr>
        <p:spPr bwMode="auto">
          <a:xfrm>
            <a:off x="0" y="407988"/>
            <a:ext cx="9144000" cy="865187"/>
          </a:xfrm>
          <a:prstGeom prst="rect">
            <a:avLst/>
          </a:prstGeom>
          <a:solidFill>
            <a:srgbClr val="BBE0E3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ea typeface="華康粗圓體" pitchFamily="49" charset="-120"/>
              <a:cs typeface="+mn-cs"/>
            </a:endParaRPr>
          </a:p>
        </p:txBody>
      </p:sp>
      <p:pic>
        <p:nvPicPr>
          <p:cNvPr id="4" name="圖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1144588" cy="86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1680" y="407988"/>
            <a:ext cx="7200800" cy="865187"/>
          </a:xfrm>
        </p:spPr>
        <p:txBody>
          <a:bodyPr>
            <a:normAutofit/>
          </a:bodyPr>
          <a:lstStyle>
            <a:lvl1pPr>
              <a:defRPr sz="4000">
                <a:ea typeface="全真中圓體" panose="02010609000101010101" pitchFamily="49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A9F3BA-77A0-4DA6-B5CB-B5F872CAA170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/>
          </p:nvPr>
        </p:nvSpPr>
        <p:spPr>
          <a:xfrm>
            <a:off x="457200" y="1784555"/>
            <a:ext cx="8082116" cy="4085303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</a:lstStyle>
          <a:p>
            <a:pPr lvl="0"/>
            <a:r>
              <a:rPr lang="zh-TW" altLang="en-US" dirty="0"/>
              <a:t>編輯母片文字樣式</a:t>
            </a:r>
          </a:p>
          <a:p>
            <a:pPr lvl="1"/>
            <a:r>
              <a:rPr lang="zh-TW" altLang="en-US" dirty="0"/>
              <a:t>第二層</a:t>
            </a:r>
          </a:p>
          <a:p>
            <a:pPr lvl="2"/>
            <a:r>
              <a:rPr lang="zh-TW" altLang="en-US" dirty="0"/>
              <a:t>第三層</a:t>
            </a:r>
          </a:p>
          <a:p>
            <a:pPr lvl="3"/>
            <a:r>
              <a:rPr lang="zh-TW" altLang="en-US" dirty="0"/>
              <a:t>第四層</a:t>
            </a:r>
          </a:p>
          <a:p>
            <a:pPr lvl="4"/>
            <a:r>
              <a:rPr lang="zh-TW" altLang="en-US" dirty="0"/>
              <a:t>第五層</a:t>
            </a:r>
          </a:p>
        </p:txBody>
      </p:sp>
      <p:sp>
        <p:nvSpPr>
          <p:cNvPr id="9" name="Text Box 62"/>
          <p:cNvSpPr txBox="1">
            <a:spLocks noChangeArrowheads="1"/>
          </p:cNvSpPr>
          <p:nvPr userDrawn="1"/>
        </p:nvSpPr>
        <p:spPr bwMode="auto">
          <a:xfrm>
            <a:off x="8335477" y="6544375"/>
            <a:ext cx="59114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郭綜合 </a:t>
            </a:r>
          </a:p>
        </p:txBody>
      </p:sp>
      <p:sp>
        <p:nvSpPr>
          <p:cNvPr id="10" name="Rectangle 65"/>
          <p:cNvSpPr>
            <a:spLocks noChangeArrowheads="1"/>
          </p:cNvSpPr>
          <p:nvPr userDrawn="1"/>
        </p:nvSpPr>
        <p:spPr bwMode="auto">
          <a:xfrm>
            <a:off x="8748025" y="6558163"/>
            <a:ext cx="41710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D60EE7-FC95-4648-8DD4-5F47210FCC64}" type="slidenum">
              <a:rPr kumimoji="0" lang="en-US" altLang="zh-TW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 pitchFamily="34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 pitchFamily="34" charset="0"/>
              <a:ea typeface="新細明體" pitchFamily="18" charset="-120"/>
              <a:cs typeface="+mn-cs"/>
            </a:endParaRPr>
          </a:p>
        </p:txBody>
      </p:sp>
      <p:pic>
        <p:nvPicPr>
          <p:cNvPr id="11" name="Picture 69" descr="郭綜合院徽"/>
          <p:cNvPicPr>
            <a:picLocks noGrp="1"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367" y="6577413"/>
            <a:ext cx="294904" cy="18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8797921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55576" y="692697"/>
            <a:ext cx="7772400" cy="1080120"/>
          </a:xfrm>
        </p:spPr>
        <p:txBody>
          <a:bodyPr>
            <a:normAutofit/>
          </a:bodyPr>
          <a:lstStyle>
            <a:lvl1pPr>
              <a:defRPr sz="4000">
                <a:ea typeface="全真顏體" panose="02010609000101010101" pitchFamily="49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3AD323-D731-4158-8CC6-6A1D73B7BAE6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857FFE5-AA7F-4B29-B9F3-7A3FB7516B02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73832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auto">
          <a:xfrm>
            <a:off x="0" y="404813"/>
            <a:ext cx="9144000" cy="865187"/>
          </a:xfrm>
          <a:prstGeom prst="rect">
            <a:avLst/>
          </a:prstGeom>
          <a:solidFill>
            <a:srgbClr val="CCFFCC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ea typeface="全真粗圓體" panose="02010609000101010101" pitchFamily="49" charset="-120"/>
              <a:cs typeface="+mn-cs"/>
            </a:endParaRPr>
          </a:p>
        </p:txBody>
      </p:sp>
      <p:pic>
        <p:nvPicPr>
          <p:cNvPr id="5" name="圖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1190625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00800" cy="865188"/>
          </a:xfrm>
        </p:spPr>
        <p:txBody>
          <a:bodyPr>
            <a:normAutofit/>
          </a:bodyPr>
          <a:lstStyle>
            <a:lvl1pPr>
              <a:defRPr sz="4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華康細圓體" pitchFamily="49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1"/>
            </a:lvl1pPr>
            <a:lvl2pPr>
              <a:defRPr b="1"/>
            </a:lvl2pPr>
            <a:lvl3pPr>
              <a:defRPr b="1"/>
            </a:lvl3pPr>
            <a:lvl4pPr>
              <a:defRPr b="1"/>
            </a:lvl4pPr>
            <a:lvl5pPr>
              <a:defRPr b="1"/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3ADBF4F-30E4-4E58-829C-0A648BFBC2DF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66163" y="6448425"/>
            <a:ext cx="442912" cy="365125"/>
          </a:xfr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23B8B97-8FA4-46B4-958D-CDC34FE1AF58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3962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404813"/>
            <a:ext cx="9144000" cy="865187"/>
          </a:xfrm>
          <a:prstGeom prst="rect">
            <a:avLst/>
          </a:prstGeom>
          <a:solidFill>
            <a:srgbClr val="CC99FF">
              <a:alpha val="50195"/>
            </a:srgbClr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zh-TW" altLang="en-US" sz="2400" b="0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ea typeface="全真中圓體" pitchFamily="49" charset="-120"/>
              <a:cs typeface="+mn-cs"/>
            </a:endParaRPr>
          </a:p>
        </p:txBody>
      </p:sp>
      <p:pic>
        <p:nvPicPr>
          <p:cNvPr id="4" name="圖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9575"/>
            <a:ext cx="1179513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1680" y="409574"/>
            <a:ext cx="7200800" cy="862013"/>
          </a:xfrm>
        </p:spPr>
        <p:txBody>
          <a:bodyPr>
            <a:normAutofit/>
          </a:bodyPr>
          <a:lstStyle>
            <a:lvl1pPr>
              <a:defRPr sz="3200" b="0">
                <a:ea typeface="華康粗圓體" pitchFamily="49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9C8950D-6F41-4AD4-A16D-0C696B3B9C15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66163" y="6448425"/>
            <a:ext cx="442912" cy="365125"/>
          </a:xfr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051C501-5038-4564-A0C9-1CF8F30CED35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87669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8"/>
          <p:cNvSpPr>
            <a:spLocks noChangeArrowheads="1"/>
          </p:cNvSpPr>
          <p:nvPr userDrawn="1"/>
        </p:nvSpPr>
        <p:spPr bwMode="auto">
          <a:xfrm>
            <a:off x="0" y="403225"/>
            <a:ext cx="9144000" cy="865188"/>
          </a:xfrm>
          <a:prstGeom prst="rect">
            <a:avLst/>
          </a:prstGeom>
          <a:solidFill>
            <a:srgbClr val="FF0000">
              <a:alpha val="14117"/>
            </a:srgbClr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zh-TW" altLang="en-US" sz="2400" b="0" i="0" u="none" strike="noStrike" kern="1200" cap="none" spc="0" normalizeH="0" baseline="0" noProof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ea typeface="全真中圓體" pitchFamily="49" charset="-120"/>
              <a:cs typeface="+mn-cs"/>
            </a:endParaRPr>
          </a:p>
        </p:txBody>
      </p:sp>
      <p:pic>
        <p:nvPicPr>
          <p:cNvPr id="4" name="圖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3225"/>
            <a:ext cx="11811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91680" y="403572"/>
            <a:ext cx="7200800" cy="865188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182ADE2-0008-4AEC-942D-15C6A2462315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62681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18"/>
          <p:cNvSpPr>
            <a:spLocks noChangeArrowheads="1"/>
          </p:cNvSpPr>
          <p:nvPr userDrawn="1"/>
        </p:nvSpPr>
        <p:spPr bwMode="auto">
          <a:xfrm>
            <a:off x="574431" y="408294"/>
            <a:ext cx="9144000" cy="865188"/>
          </a:xfrm>
          <a:prstGeom prst="rect">
            <a:avLst/>
          </a:prstGeom>
          <a:solidFill>
            <a:srgbClr val="FF0000">
              <a:alpha val="14117"/>
            </a:srgbClr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itchFamily="18" charset="0"/>
                <a:ea typeface="新細明體" pitchFamily="18" charset="-12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4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1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pitchFamily="34" charset="0"/>
              <a:ea typeface="華康粗圓體" pitchFamily="49" charset="-120"/>
              <a:cs typeface="+mn-cs"/>
            </a:endParaRPr>
          </a:p>
        </p:txBody>
      </p:sp>
      <p:pic>
        <p:nvPicPr>
          <p:cNvPr id="5" name="圖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3225"/>
            <a:ext cx="11811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標題 1"/>
          <p:cNvSpPr txBox="1">
            <a:spLocks/>
          </p:cNvSpPr>
          <p:nvPr userDrawn="1"/>
        </p:nvSpPr>
        <p:spPr>
          <a:xfrm>
            <a:off x="1692275" y="404813"/>
            <a:ext cx="7200900" cy="86518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全真中圓體" panose="02010609000101010101" pitchFamily="49" charset="-120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華康粗圓體" pitchFamily="49" charset="-120"/>
                <a:cs typeface="+mj-cs"/>
              </a:rPr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A3FCEEA-F6E1-4C0F-ABD5-683114C3F1DB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8666163" y="6448425"/>
            <a:ext cx="442912" cy="365125"/>
          </a:xfrm>
        </p:spPr>
        <p:txBody>
          <a:bodyPr/>
          <a:lstStyle>
            <a:lvl1pPr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A8BD11-475F-4610-B046-B94B09D39C16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Arial" panose="020B0604020202020204" pitchFamily="34" charset="0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17486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ED25A2C-F13A-4492-8FA3-117876497ECE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8D59D7C-DADE-4F29-A858-EEC0C21BC3E2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17022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A7B6315-886D-4B0F-8632-D9B1BD2DB5E6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974E175-7E49-46DF-8EB2-1DEC620120DE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4519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B5D9E-B42A-4432-B946-7472764E1171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CC9DF8-5131-4EAA-9E09-0BC5E3B41259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4008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24664DB-BEF0-456B-B2BA-C7321746CE1B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9DD09F-2F15-4080-BB29-2B029725167D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50034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DDB2FA-316A-4BAE-BE3B-0CF1D57D1877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21992C0-F1EB-4F9C-B99C-C5562A73CB8A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331977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E724281-17AC-45F8-9959-034D791827BC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5EAD3A8-BE26-4BC4-8778-07AB941E00FD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42560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C5BBAD2-8E76-48D7-972A-C9E8291F27B4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816AA8C-1207-4CD6-AB02-C227994D86ED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214111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CB35580-5CF2-4016-87A8-D350A8F3D2D8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855E0F-26D2-40A0-ABF0-B40E88A05701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529114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83130E6-8BA2-43C4-ACE8-17CC45AC3E20}" type="slidenum"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6006613"/>
      </p:ext>
    </p:extLst>
  </p:cSld>
  <p:clrMapOvr>
    <a:masterClrMapping/>
  </p:clrMapOvr>
  <p:transition spd="med">
    <p:random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 rtlCol="0">
            <a:normAutofit/>
          </a:bodyPr>
          <a:lstStyle/>
          <a:p>
            <a:pPr lvl="0"/>
            <a:endParaRPr lang="zh-TW" altLang="en-US" noProof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02C876F-B67A-4FC7-A6DB-546137E2F1E3}" type="slidenum"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6666842"/>
      </p:ext>
    </p:extLst>
  </p:cSld>
  <p:clrMapOvr>
    <a:masterClrMapping/>
  </p:clrMapOvr>
  <p:transition spd="med">
    <p:random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標題，兩項物件在文字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"/>
          </p:nvPr>
        </p:nvSpPr>
        <p:spPr>
          <a:xfrm>
            <a:off x="685800" y="1981200"/>
            <a:ext cx="38100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half" idx="3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日期版面配置區 5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頁尾版面配置區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>
          <a:xfrm>
            <a:off x="7019925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1B32909-DAC7-4593-95C7-AEC77D53E868}" type="slidenum"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41297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標題，1 個大物件與 2 個小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3B7F16-D25E-48B1-96F8-456CE063FFB8}" type="slidenum"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03672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標題，物件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58627-BC46-4B3C-818A-70DCFD6CD43B}" type="slidenum">
              <a:rPr kumimoji="1" lang="en-US" altLang="zh-TW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zh-TW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7396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9.xml"/><Relationship Id="rId1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43.xml"/><Relationship Id="rId2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42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36.xml"/><Relationship Id="rId19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4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908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676400"/>
            <a:ext cx="7772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165909" name="Rectangle 2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>
                <a:latin typeface="Arial Narrow" pitchFamily="34" charset="0"/>
                <a:ea typeface="新細明體" pitchFamily="18" charset="-12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165910" name="Rectangle 2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>
                <a:latin typeface="Arial Narrow" pitchFamily="34" charset="0"/>
                <a:ea typeface="新細明體" pitchFamily="18" charset="-12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Narrow" pitchFamily="34" charset="0"/>
              <a:ea typeface="新細明體" pitchFamily="18" charset="-120"/>
              <a:cs typeface="+mn-cs"/>
            </a:endParaRPr>
          </a:p>
        </p:txBody>
      </p:sp>
      <p:sp>
        <p:nvSpPr>
          <p:cNvPr id="165891" name="Rectangle 3"/>
          <p:cNvSpPr>
            <a:spLocks noChangeArrowheads="1"/>
          </p:cNvSpPr>
          <p:nvPr/>
        </p:nvSpPr>
        <p:spPr bwMode="ltGray">
          <a:xfrm>
            <a:off x="0" y="390525"/>
            <a:ext cx="9144000" cy="1103313"/>
          </a:xfrm>
          <a:prstGeom prst="rect">
            <a:avLst/>
          </a:prstGeom>
          <a:solidFill>
            <a:srgbClr val="FFE1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標楷體" pitchFamily="65" charset="-120"/>
              <a:cs typeface="+mn-cs"/>
            </a:endParaRPr>
          </a:p>
        </p:txBody>
      </p:sp>
      <p:sp>
        <p:nvSpPr>
          <p:cNvPr id="165930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1581150" y="228600"/>
            <a:ext cx="75628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pic>
        <p:nvPicPr>
          <p:cNvPr id="165943" name="Picture 55" descr="未命名 - 1"/>
          <p:cNvPicPr>
            <a:picLocks noChangeAspect="1" noChangeArrowheads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417513"/>
            <a:ext cx="1558925" cy="1141412"/>
          </a:xfrm>
          <a:prstGeom prst="rect">
            <a:avLst/>
          </a:prstGeom>
          <a:noFill/>
        </p:spPr>
      </p:pic>
      <p:sp>
        <p:nvSpPr>
          <p:cNvPr id="165950" name="Text Box 62"/>
          <p:cNvSpPr txBox="1">
            <a:spLocks noChangeArrowheads="1"/>
          </p:cNvSpPr>
          <p:nvPr/>
        </p:nvSpPr>
        <p:spPr bwMode="auto">
          <a:xfrm>
            <a:off x="8335477" y="6544375"/>
            <a:ext cx="59114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郭綜合 </a:t>
            </a:r>
          </a:p>
        </p:txBody>
      </p:sp>
      <p:sp>
        <p:nvSpPr>
          <p:cNvPr id="165953" name="Rectangle 65"/>
          <p:cNvSpPr>
            <a:spLocks noChangeArrowheads="1"/>
          </p:cNvSpPr>
          <p:nvPr/>
        </p:nvSpPr>
        <p:spPr bwMode="auto">
          <a:xfrm>
            <a:off x="8748025" y="6558163"/>
            <a:ext cx="41710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D60EE7-FC95-4648-8DD4-5F47210FCC64}" type="slidenum">
              <a:rPr kumimoji="0" lang="en-US" altLang="zh-TW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 pitchFamily="34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3476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</p:sldLayoutIdLst>
  <p:transition advClick="0"/>
  <p:txStyles>
    <p:titleStyle>
      <a:lvl1pPr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+mj-lt"/>
          <a:ea typeface="華康粗圓體" pitchFamily="49" charset="-120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000">
          <a:solidFill>
            <a:srgbClr val="A200A2"/>
          </a:solidFill>
          <a:latin typeface="Arial" charset="0"/>
          <a:ea typeface="全真顏體" pitchFamily="49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Blip>
          <a:blip r:embed="rId18"/>
        </a:buBlip>
        <a:defRPr kumimoji="1" sz="3200">
          <a:solidFill>
            <a:schemeClr val="tx1"/>
          </a:solidFill>
          <a:latin typeface="+mn-lt"/>
          <a:ea typeface="華康細圓體" pitchFamily="49" charset="-120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110000"/>
        <a:buBlip>
          <a:blip r:embed="rId19"/>
        </a:buBlip>
        <a:defRPr kumimoji="1" sz="2800">
          <a:solidFill>
            <a:schemeClr val="tx1"/>
          </a:solidFill>
          <a:latin typeface="+mn-lt"/>
          <a:ea typeface="華康細圓體" pitchFamily="49" charset="-12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華康細圓體" pitchFamily="49" charset="-12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華康細圓體" pitchFamily="49" charset="-12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華康細圓體" pitchFamily="49" charset="-12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B32B5-1604-4791-9E16-7EEB34318BF3}" type="datetimeFigureOut">
              <a:rPr lang="zh-TW" altLang="en-US" smtClean="0"/>
              <a:t>2023/08/04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19C7B-EA8E-489C-85DA-D93D102E0EE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8521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FD8954-3429-46EE-A694-F07555F53BBC}" type="datetimeFigureOut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2023/08/04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0" hangingPunct="0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321B53E-41DF-4E92-805F-2068E4EEAA3C}" type="slidenum">
              <a:rPr kumimoji="1" lang="zh-TW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華康粗圓體" pitchFamily="49" charset="-120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華康粗圓體" pitchFamily="49" charset="-120"/>
              <a:cs typeface="+mn-cs"/>
            </a:endParaRPr>
          </a:p>
        </p:txBody>
      </p:sp>
      <p:sp>
        <p:nvSpPr>
          <p:cNvPr id="7" name="Text Box 62"/>
          <p:cNvSpPr txBox="1">
            <a:spLocks noChangeArrowheads="1"/>
          </p:cNvSpPr>
          <p:nvPr userDrawn="1"/>
        </p:nvSpPr>
        <p:spPr bwMode="auto">
          <a:xfrm>
            <a:off x="8335477" y="6544375"/>
            <a:ext cx="591148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05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郭綜合 </a:t>
            </a:r>
          </a:p>
        </p:txBody>
      </p:sp>
      <p:sp>
        <p:nvSpPr>
          <p:cNvPr id="8" name="Rectangle 65"/>
          <p:cNvSpPr>
            <a:spLocks noChangeArrowheads="1"/>
          </p:cNvSpPr>
          <p:nvPr userDrawn="1"/>
        </p:nvSpPr>
        <p:spPr bwMode="auto">
          <a:xfrm>
            <a:off x="8748025" y="6558163"/>
            <a:ext cx="41710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2D60EE7-FC95-4648-8DD4-5F47210FCC64}" type="slidenum">
              <a:rPr kumimoji="0" lang="en-US" altLang="zh-TW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Verdana" pitchFamily="34" charset="0"/>
                <a:ea typeface="新細明體" pitchFamily="18" charset="-120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TW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Verdana" pitchFamily="34" charset="0"/>
              <a:ea typeface="新細明體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3959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29" r:id="rId2"/>
    <p:sldLayoutId id="2147483730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  <p:sldLayoutId id="2147483745" r:id="rId17"/>
    <p:sldLayoutId id="2147483748" r:id="rId18"/>
    <p:sldLayoutId id="2147483749" r:id="rId1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華康粗圓體" pitchFamily="49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  <a:ea typeface="全真中圓體" pitchFamily="49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華康細圓體" pitchFamily="49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華康細圓體" pitchFamily="49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華康細圓體" pitchFamily="49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+mn-lt"/>
          <a:ea typeface="華康細圓體" pitchFamily="49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+mn-lt"/>
          <a:ea typeface="華康細圓體" pitchFamily="49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投影片編號版面配置區 3"/>
          <p:cNvSpPr txBox="1">
            <a:spLocks noGrp="1"/>
          </p:cNvSpPr>
          <p:nvPr/>
        </p:nvSpPr>
        <p:spPr bwMode="auto">
          <a:xfrm>
            <a:off x="7058025" y="6429375"/>
            <a:ext cx="1906588" cy="312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2C78AE2-33F0-4124-A3E4-3E9055A2DE3C}" type="slidenum">
              <a:rPr lang="en-US" altLang="zh-TW" sz="1400"/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zh-TW" sz="1400"/>
          </a:p>
        </p:txBody>
      </p:sp>
      <p:pic>
        <p:nvPicPr>
          <p:cNvPr id="12291" name="Picture 9" descr="圖形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38" y="-31751"/>
            <a:ext cx="9177338" cy="6889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5"/>
          <p:cNvSpPr>
            <a:spLocks noChangeArrowheads="1"/>
          </p:cNvSpPr>
          <p:nvPr/>
        </p:nvSpPr>
        <p:spPr bwMode="auto">
          <a:xfrm>
            <a:off x="3518262" y="1489166"/>
            <a:ext cx="5077097" cy="1274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dist" fontAlgn="base">
              <a:lnSpc>
                <a:spcPct val="110000"/>
              </a:lnSpc>
              <a:spcAft>
                <a:spcPct val="0"/>
              </a:spcAft>
              <a:buNone/>
              <a:defRPr/>
            </a:pPr>
            <a:r>
              <a:rPr lang="zh-TW" altLang="en-US" dirty="0">
                <a:solidFill>
                  <a:srgbClr val="0000FF"/>
                </a:solidFill>
                <a:latin typeface="全真中圓體" pitchFamily="49" charset="-120"/>
                <a:ea typeface="全真中圓體" panose="02010609000101010101" pitchFamily="49" charset="-120"/>
              </a:rPr>
              <a:t>郭綜合醫院</a:t>
            </a:r>
            <a:r>
              <a:rPr lang="zh-TW" altLang="en-US" dirty="0" smtClean="0">
                <a:solidFill>
                  <a:srgbClr val="0000FF"/>
                </a:solidFill>
                <a:latin typeface="全真中圓體" pitchFamily="49" charset="-120"/>
                <a:ea typeface="全真中圓體" panose="02010609000101010101" pitchFamily="49" charset="-120"/>
              </a:rPr>
              <a:t>簡介</a:t>
            </a:r>
            <a:endParaRPr lang="en-US" altLang="zh-TW" dirty="0" smtClean="0">
              <a:solidFill>
                <a:srgbClr val="0000FF"/>
              </a:solidFill>
              <a:latin typeface="全真中圓體" pitchFamily="49" charset="-120"/>
              <a:ea typeface="全真中圓體" panose="02010609000101010101" pitchFamily="49" charset="-120"/>
            </a:endParaRPr>
          </a:p>
          <a:p>
            <a:pPr lvl="0" algn="dist" fontAlgn="base">
              <a:lnSpc>
                <a:spcPct val="110000"/>
              </a:lnSpc>
              <a:spcAft>
                <a:spcPct val="0"/>
              </a:spcAft>
              <a:buNone/>
              <a:defRPr/>
            </a:pPr>
            <a:r>
              <a:rPr lang="zh-TW" altLang="en-US" dirty="0" smtClean="0">
                <a:solidFill>
                  <a:srgbClr val="0000FF"/>
                </a:solidFill>
                <a:latin typeface="全真中圓體" pitchFamily="49" charset="-120"/>
                <a:ea typeface="全真中圓體" panose="02010609000101010101" pitchFamily="49" charset="-120"/>
              </a:rPr>
              <a:t>及</a:t>
            </a:r>
            <a:r>
              <a:rPr lang="zh-TW" altLang="en-US" dirty="0">
                <a:solidFill>
                  <a:srgbClr val="0000FF"/>
                </a:solidFill>
                <a:latin typeface="全真中圓體" pitchFamily="49" charset="-120"/>
                <a:ea typeface="全真中圓體" panose="02010609000101010101" pitchFamily="49" charset="-120"/>
              </a:rPr>
              <a:t>福利說明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321168" y="2639683"/>
            <a:ext cx="5503586" cy="2009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 fontAlgn="base">
              <a:lnSpc>
                <a:spcPct val="13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kumimoji="1" lang="en-US" altLang="zh-TW" sz="320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uLnTx/>
              <a:uFillTx/>
              <a:latin typeface="Arial" charset="0"/>
              <a:ea typeface="全真中圓體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3032495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14914" y="404664"/>
            <a:ext cx="7729086" cy="865188"/>
          </a:xfrm>
        </p:spPr>
        <p:txBody>
          <a:bodyPr>
            <a:noAutofit/>
          </a:bodyPr>
          <a:lstStyle/>
          <a:p>
            <a:r>
              <a:rPr lang="zh-TW" altLang="en-US" sz="3200" b="0" dirty="0">
                <a:solidFill>
                  <a:srgbClr val="800080"/>
                </a:solidFill>
                <a:latin typeface="全真顏體" pitchFamily="49" charset="-120"/>
                <a:ea typeface="全真中圓體" panose="02010609000101010101" pitchFamily="49" charset="-120"/>
              </a:rPr>
              <a:t>薪資福利 </a:t>
            </a:r>
            <a:r>
              <a:rPr lang="en-US" altLang="zh-TW" sz="3200" b="0" dirty="0">
                <a:solidFill>
                  <a:srgbClr val="800080"/>
                </a:solidFill>
                <a:ea typeface="全真中圓體" panose="02010609000101010101" pitchFamily="49" charset="-120"/>
              </a:rPr>
              <a:t>(1)</a:t>
            </a:r>
            <a:endParaRPr lang="zh-TW" altLang="en-US" sz="3200" b="0" dirty="0">
              <a:solidFill>
                <a:srgbClr val="0000FF"/>
              </a:solidFill>
              <a:ea typeface="全真中圓體" panose="02010609000101010101" pitchFamily="49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54983" y="1472339"/>
            <a:ext cx="8834034" cy="5192411"/>
          </a:xfrm>
        </p:spPr>
        <p:txBody>
          <a:bodyPr/>
          <a:lstStyle/>
          <a:p>
            <a:pPr marL="352425" indent="-352425" eaLnBrk="1" hangingPunct="1">
              <a:spcBef>
                <a:spcPts val="600"/>
              </a:spcBef>
              <a:buFontTx/>
              <a:buBlip>
                <a:blip r:embed="rId3"/>
              </a:buBlip>
            </a:pPr>
            <a:r>
              <a:rPr lang="zh-TW" altLang="en-US" b="0" dirty="0">
                <a:solidFill>
                  <a:srgbClr val="FF000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徵才單位：</a:t>
            </a:r>
            <a:endParaRPr lang="en-US" altLang="zh-TW" b="0" dirty="0">
              <a:solidFill>
                <a:srgbClr val="FF000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zh-TW" altLang="en-US" sz="26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</a:t>
            </a:r>
            <a:r>
              <a:rPr lang="en-US" altLang="zh-TW" sz="2600" b="0" dirty="0">
                <a:ea typeface="全真中圓體" panose="02010609000101010101" pitchFamily="49" charset="-120"/>
              </a:rPr>
              <a:t>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(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一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) 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內、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外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、腫瘤、婦、兒科病房　　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(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二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) </a:t>
            </a:r>
            <a:r>
              <a:rPr lang="zh-TW" altLang="zh-TW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急</a:t>
            </a:r>
            <a:r>
              <a:rPr lang="zh-TW" altLang="en-US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診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、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加護</a:t>
            </a:r>
            <a:r>
              <a:rPr lang="zh-TW" altLang="en-US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中心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、</a:t>
            </a:r>
            <a:r>
              <a:rPr lang="zh-TW" altLang="zh-TW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嬰兒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室、產房、</a:t>
            </a:r>
            <a:r>
              <a:rPr lang="zh-TW" altLang="zh-TW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手術室</a:t>
            </a: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>
              <a:spcBef>
                <a:spcPts val="600"/>
              </a:spcBef>
              <a:buNone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360000" indent="-352425" eaLnBrk="1" hangingPunct="1">
              <a:spcBef>
                <a:spcPts val="600"/>
              </a:spcBef>
              <a:buBlip>
                <a:blip r:embed="rId3"/>
              </a:buBlip>
            </a:pPr>
            <a:r>
              <a:rPr lang="zh-TW" altLang="zh-TW" b="0" dirty="0" smtClean="0">
                <a:solidFill>
                  <a:srgbClr val="FF000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薪資</a:t>
            </a:r>
            <a:r>
              <a:rPr lang="zh-TW" altLang="en-US" b="0" dirty="0">
                <a:solidFill>
                  <a:srgbClr val="FF000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及福利</a:t>
            </a:r>
            <a:r>
              <a:rPr lang="zh-TW" altLang="zh-TW" b="0" dirty="0">
                <a:solidFill>
                  <a:srgbClr val="FF000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：</a:t>
            </a:r>
            <a:endParaRPr lang="en-US" altLang="zh-TW" b="0" dirty="0">
              <a:solidFill>
                <a:srgbClr val="FF000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zh-TW" altLang="en-US" sz="2400" b="0" dirty="0" smtClean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</a:t>
            </a:r>
            <a:r>
              <a:rPr lang="zh-TW" altLang="en-US" sz="2400" b="0" dirty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＊</a:t>
            </a:r>
            <a:r>
              <a:rPr lang="zh-TW" altLang="zh-TW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薪資</a:t>
            </a:r>
            <a:r>
              <a:rPr lang="zh-TW" altLang="en-US" sz="2400" b="0" dirty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：</a:t>
            </a:r>
            <a:r>
              <a:rPr lang="zh-TW" altLang="en-US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護理師</a:t>
            </a:r>
            <a:r>
              <a:rPr lang="en-US" altLang="zh-TW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-</a:t>
            </a:r>
            <a:r>
              <a:rPr lang="en-US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■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專科 </a:t>
            </a:r>
            <a:r>
              <a:rPr lang="en-US" altLang="zh-TW" sz="24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38,900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 ■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大學 </a:t>
            </a:r>
            <a:r>
              <a:rPr lang="en-US" altLang="zh-TW" sz="24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40,400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endParaRPr lang="zh-TW" altLang="en-US" sz="2400" b="0" dirty="0">
              <a:solidFill>
                <a:srgbClr val="0000FF"/>
              </a:solidFill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r>
              <a:rPr lang="zh-TW" altLang="en-US" sz="2400" b="0" dirty="0">
                <a:solidFill>
                  <a:srgbClr val="9900CC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  </a:t>
            </a:r>
            <a:r>
              <a:rPr lang="zh-TW" altLang="en-US" sz="2400" b="0" dirty="0" smtClean="0">
                <a:solidFill>
                  <a:srgbClr val="9900CC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                </a:t>
            </a:r>
            <a:r>
              <a:rPr lang="zh-TW" altLang="zh-TW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實習護士</a:t>
            </a:r>
            <a:r>
              <a:rPr lang="zh-TW" altLang="en-US" sz="2400" b="0" dirty="0" smtClean="0">
                <a:solidFill>
                  <a:srgbClr val="9900CC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：</a:t>
            </a:r>
            <a:r>
              <a:rPr lang="zh-TW" altLang="en-US" sz="2400" b="0" dirty="0" smtClean="0"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少執照費</a:t>
            </a:r>
            <a:r>
              <a:rPr lang="zh-TW" altLang="en-US" sz="2400" b="0" dirty="0" smtClean="0">
                <a:ea typeface="全真中圓體" panose="02010609000101010101" pitchFamily="49" charset="-120"/>
              </a:rPr>
              <a:t> </a:t>
            </a:r>
            <a:r>
              <a:rPr lang="en-US" altLang="zh-TW" sz="2400" b="0" dirty="0">
                <a:ea typeface="全真中圓體" panose="02010609000101010101" pitchFamily="49" charset="-120"/>
              </a:rPr>
              <a:t>(</a:t>
            </a:r>
            <a:r>
              <a:rPr lang="zh-TW" altLang="zh-TW" sz="2400" b="0" dirty="0">
                <a:ea typeface="全真中圓體" panose="02010609000101010101" pitchFamily="49" charset="-120"/>
              </a:rPr>
              <a:t>畢業後</a:t>
            </a:r>
            <a:r>
              <a:rPr lang="en-US" altLang="zh-TW" sz="2400" b="0" dirty="0">
                <a:ea typeface="全真中圓體" panose="02010609000101010101" pitchFamily="49" charset="-120"/>
              </a:rPr>
              <a:t>15</a:t>
            </a:r>
            <a:r>
              <a:rPr lang="zh-TW" altLang="zh-TW" sz="2400" b="0" dirty="0">
                <a:ea typeface="全真中圓體" panose="02010609000101010101" pitchFamily="49" charset="-120"/>
              </a:rPr>
              <a:t>個月</a:t>
            </a:r>
            <a:r>
              <a:rPr lang="zh-TW" altLang="zh-TW" sz="2400" b="0" dirty="0" smtClean="0">
                <a:ea typeface="全真中圓體" panose="02010609000101010101" pitchFamily="49" charset="-120"/>
              </a:rPr>
              <a:t>內</a:t>
            </a:r>
            <a:r>
              <a:rPr lang="zh-TW" altLang="en-US" sz="2400" b="0" dirty="0" smtClean="0">
                <a:ea typeface="全真中圓體" panose="02010609000101010101" pitchFamily="49" charset="-120"/>
              </a:rPr>
              <a:t>須考上</a:t>
            </a:r>
            <a:r>
              <a:rPr lang="en-US" altLang="zh-TW" sz="2400" b="0" dirty="0" smtClean="0">
                <a:ea typeface="全真中圓體" panose="02010609000101010101" pitchFamily="49" charset="-120"/>
              </a:rPr>
              <a:t>)</a:t>
            </a:r>
          </a:p>
          <a:p>
            <a:pPr marL="0" indent="0" eaLnBrk="1" hangingPunct="1">
              <a:lnSpc>
                <a:spcPts val="3000"/>
              </a:lnSpc>
              <a:spcBef>
                <a:spcPts val="600"/>
              </a:spcBef>
              <a:buNone/>
            </a:pPr>
            <a:r>
              <a:rPr lang="zh-TW" altLang="en-US" sz="2400" b="0" dirty="0" smtClean="0">
                <a:solidFill>
                  <a:srgbClr val="0000FF"/>
                </a:solidFill>
                <a:latin typeface="新細明體" panose="02020500000000000000" pitchFamily="18" charset="-120"/>
                <a:ea typeface="新細明體" panose="02020500000000000000" pitchFamily="18" charset="-120"/>
                <a:cs typeface="Arial" pitchFamily="34" charset="0"/>
              </a:rPr>
              <a:t> ＊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夜班費</a:t>
            </a:r>
            <a:r>
              <a:rPr lang="zh-TW" altLang="en-US" sz="2400" b="0" dirty="0">
                <a:solidFill>
                  <a:prstClr val="black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：</a:t>
            </a:r>
            <a:endParaRPr lang="en-US" altLang="zh-TW" sz="2400" b="0" dirty="0">
              <a:solidFill>
                <a:prstClr val="black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0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    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年資</a:t>
            </a:r>
            <a:r>
              <a:rPr lang="zh-TW" altLang="en-US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＜</a:t>
            </a:r>
            <a:r>
              <a:rPr lang="en-US" altLang="zh-TW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2</a:t>
            </a:r>
            <a:r>
              <a:rPr lang="zh-TW" altLang="en-US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－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小夜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450</a:t>
            </a:r>
            <a:r>
              <a:rPr lang="zh-TW" altLang="en-US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、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大夜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700</a:t>
            </a:r>
            <a:r>
              <a:rPr lang="zh-TW" altLang="en-US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endParaRPr lang="en-US" altLang="zh-TW" sz="2400" b="0" u="sng" dirty="0">
              <a:solidFill>
                <a:srgbClr val="80008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0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    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年資</a:t>
            </a:r>
            <a:r>
              <a:rPr lang="zh-TW" altLang="en-US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＞</a:t>
            </a:r>
            <a:r>
              <a:rPr lang="en-US" altLang="zh-TW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2</a:t>
            </a:r>
            <a:r>
              <a:rPr lang="zh-TW" altLang="en-US" sz="2400" b="0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－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小夜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550</a:t>
            </a:r>
            <a:r>
              <a:rPr lang="zh-TW" altLang="en-US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、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大夜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800</a:t>
            </a:r>
            <a:r>
              <a:rPr lang="zh-TW" altLang="en-US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</a:p>
          <a:p>
            <a:pPr marL="0" indent="0" eaLnBrk="1" hangingPunct="1">
              <a:lnSpc>
                <a:spcPts val="30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    </a:t>
            </a:r>
            <a:r>
              <a:rPr lang="zh-TW" altLang="zh-TW" sz="2400" b="0" dirty="0" smtClean="0">
                <a:solidFill>
                  <a:srgbClr val="80008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包</a:t>
            </a:r>
            <a:r>
              <a:rPr lang="zh-TW" altLang="zh-TW" sz="2400" b="0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班</a:t>
            </a:r>
            <a:r>
              <a:rPr lang="en-US" altLang="zh-TW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(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≧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15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天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/</a:t>
            </a:r>
            <a:r>
              <a:rPr lang="zh-TW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月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)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－每班</a:t>
            </a:r>
            <a:r>
              <a:rPr lang="zh-TW" altLang="en-US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多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70</a:t>
            </a:r>
            <a:r>
              <a:rPr lang="zh-TW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endParaRPr lang="en-US" altLang="zh-TW" sz="2400" b="0" u="sng" dirty="0">
              <a:solidFill>
                <a:srgbClr val="80008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000"/>
              </a:lnSpc>
              <a:spcBef>
                <a:spcPts val="600"/>
              </a:spcBef>
              <a:buNone/>
              <a:defRPr/>
            </a:pPr>
            <a:endParaRPr lang="en-US" altLang="zh-TW" sz="2400" b="0" u="sng" dirty="0">
              <a:solidFill>
                <a:srgbClr val="80008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endParaRPr lang="en-US" altLang="zh-TW" sz="2400" b="0" dirty="0">
              <a:ea typeface="全真中圓體" panose="02010609000101010101" pitchFamily="49" charset="-120"/>
            </a:endParaRPr>
          </a:p>
          <a:p>
            <a:pPr marL="0" indent="0" eaLnBrk="1" hangingPunct="1">
              <a:spcBef>
                <a:spcPts val="600"/>
              </a:spcBef>
              <a:buNone/>
              <a:defRPr/>
            </a:pPr>
            <a:r>
              <a:rPr lang="en-US" altLang="zh-TW" sz="2400" b="0" dirty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dirty="0" smtClean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 </a:t>
            </a:r>
            <a:endParaRPr lang="en-US" altLang="zh-TW" sz="2400" b="0" u="sng" dirty="0">
              <a:solidFill>
                <a:srgbClr val="80008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20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b="0" dirty="0">
                <a:solidFill>
                  <a:srgbClr val="800080"/>
                </a:solidFill>
                <a:latin typeface="全真顏體" pitchFamily="49" charset="-120"/>
                <a:ea typeface="全真中圓體" panose="02010609000101010101" pitchFamily="49" charset="-120"/>
              </a:rPr>
              <a:t>薪資福利 </a:t>
            </a:r>
            <a:r>
              <a:rPr lang="en-US" altLang="zh-TW" b="0" dirty="0">
                <a:solidFill>
                  <a:srgbClr val="800080"/>
                </a:solidFill>
                <a:ea typeface="全真中圓體" panose="02010609000101010101" pitchFamily="49" charset="-120"/>
              </a:rPr>
              <a:t>(2)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idx="1"/>
          </p:nvPr>
        </p:nvSpPr>
        <p:spPr>
          <a:xfrm>
            <a:off x="77490" y="1269852"/>
            <a:ext cx="8892480" cy="5440914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None/>
              <a:defRPr/>
            </a:pPr>
            <a:endParaRPr lang="en-US" altLang="zh-TW" sz="2400" b="0" dirty="0" smtClean="0">
              <a:solidFill>
                <a:srgbClr val="0000FF"/>
              </a:solidFill>
              <a:latin typeface="新細明體" panose="02020500000000000000" pitchFamily="18" charset="-12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  <a:defRPr/>
            </a:pPr>
            <a:r>
              <a:rPr lang="zh-TW" altLang="en-US" sz="2400" b="0" dirty="0" smtClean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＊</a:t>
            </a:r>
            <a:r>
              <a:rPr lang="zh-TW" altLang="en-US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留任津貼</a:t>
            </a:r>
            <a:r>
              <a:rPr lang="en-US" altLang="zh-TW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:(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  <a:sym typeface="Wingdings" panose="05000000000000000000" pitchFamily="2" charset="2"/>
              </a:rPr>
              <a:t>每年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  <a:sym typeface="Wingdings" panose="05000000000000000000" pitchFamily="2" charset="2"/>
              </a:rPr>
              <a:t>12000~24000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  <a:sym typeface="Wingdings" panose="05000000000000000000" pitchFamily="2" charset="2"/>
              </a:rPr>
              <a:t>元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  <a:sym typeface="Wingdings" panose="05000000000000000000" pitchFamily="2" charset="2"/>
              </a:rPr>
              <a:t>)</a:t>
            </a: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zh-TW" altLang="en-US" sz="2400" b="0" dirty="0" smtClean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病房</a:t>
            </a:r>
            <a:r>
              <a:rPr lang="zh-TW" altLang="zh-TW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：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每季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3,000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zh-TW" altLang="zh-TW" sz="2400" dirty="0">
                <a:ea typeface="全真中圓體" panose="02010609000101010101" pitchFamily="49" charset="-120"/>
              </a:rPr>
              <a:t>；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年資＞</a:t>
            </a:r>
            <a:r>
              <a:rPr lang="en-US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2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年者，每季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6,000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元。</a:t>
            </a:r>
            <a:endParaRPr lang="en-US" altLang="zh-TW" sz="24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  <a:defRPr/>
            </a:pPr>
            <a:r>
              <a:rPr lang="zh-TW" altLang="en-US" sz="2400" dirty="0">
                <a:ea typeface="全真中圓體" panose="02010609000101010101" pitchFamily="49" charset="-120"/>
              </a:rPr>
              <a:t> </a:t>
            </a:r>
            <a:r>
              <a:rPr lang="zh-TW" altLang="en-US" sz="2400" dirty="0" smtClean="0">
                <a:ea typeface="全真中圓體" panose="02010609000101010101" pitchFamily="49" charset="-120"/>
              </a:rPr>
              <a:t>  </a:t>
            </a:r>
            <a:r>
              <a:rPr lang="zh-TW" altLang="zh-TW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手術室：</a:t>
            </a:r>
            <a:r>
              <a:rPr lang="zh-TW" altLang="zh-TW" sz="2400" b="0" dirty="0">
                <a:ea typeface="全真中圓體" panose="02010609000101010101" pitchFamily="49" charset="-120"/>
              </a:rPr>
              <a:t>年資</a:t>
            </a:r>
            <a:r>
              <a:rPr lang="en-US" altLang="zh-TW" sz="2400" b="0" dirty="0">
                <a:ea typeface="全真中圓體" panose="02010609000101010101" pitchFamily="49" charset="-120"/>
              </a:rPr>
              <a:t>2</a:t>
            </a:r>
            <a:r>
              <a:rPr lang="zh-TW" altLang="zh-TW" sz="2400" b="0" dirty="0">
                <a:ea typeface="全真中圓體" panose="02010609000101010101" pitchFamily="49" charset="-120"/>
              </a:rPr>
              <a:t>年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3,000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en-US" altLang="zh-TW" sz="2400" b="0" dirty="0">
                <a:ea typeface="全真中圓體" panose="02010609000101010101" pitchFamily="49" charset="-120"/>
              </a:rPr>
              <a:t>/</a:t>
            </a:r>
            <a:r>
              <a:rPr lang="zh-TW" altLang="zh-TW" sz="2400" b="0" dirty="0">
                <a:ea typeface="全真中圓體" panose="02010609000101010101" pitchFamily="49" charset="-120"/>
              </a:rPr>
              <a:t>季；</a:t>
            </a:r>
            <a:r>
              <a:rPr lang="en-US" altLang="zh-TW" sz="2400" b="0" dirty="0">
                <a:ea typeface="全真中圓體" panose="02010609000101010101" pitchFamily="49" charset="-120"/>
              </a:rPr>
              <a:t>4</a:t>
            </a:r>
            <a:r>
              <a:rPr lang="zh-TW" altLang="zh-TW" sz="2400" b="0" dirty="0">
                <a:ea typeface="全真中圓體" panose="02010609000101010101" pitchFamily="49" charset="-120"/>
              </a:rPr>
              <a:t>年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4,500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en-US" altLang="zh-TW" sz="2400" b="0" dirty="0">
                <a:ea typeface="全真中圓體" panose="02010609000101010101" pitchFamily="49" charset="-120"/>
              </a:rPr>
              <a:t>/</a:t>
            </a:r>
            <a:r>
              <a:rPr lang="zh-TW" altLang="zh-TW" sz="2400" b="0" dirty="0">
                <a:ea typeface="全真中圓體" panose="02010609000101010101" pitchFamily="49" charset="-120"/>
              </a:rPr>
              <a:t>季；</a:t>
            </a:r>
            <a:r>
              <a:rPr lang="en-US" altLang="zh-TW" sz="2400" b="0" dirty="0">
                <a:ea typeface="全真中圓體" panose="02010609000101010101" pitchFamily="49" charset="-120"/>
              </a:rPr>
              <a:t>6</a:t>
            </a:r>
            <a:r>
              <a:rPr lang="zh-TW" altLang="zh-TW" sz="2400" b="0" dirty="0">
                <a:ea typeface="全真中圓體" panose="02010609000101010101" pitchFamily="49" charset="-120"/>
              </a:rPr>
              <a:t>年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6,000 </a:t>
            </a:r>
            <a:r>
              <a:rPr lang="en-US" altLang="zh-TW" sz="2400" b="0" dirty="0">
                <a:ea typeface="全真中圓體" panose="02010609000101010101" pitchFamily="49" charset="-120"/>
              </a:rPr>
              <a:t>/</a:t>
            </a:r>
            <a:r>
              <a:rPr lang="zh-TW" altLang="zh-TW" sz="2400" b="0" dirty="0">
                <a:ea typeface="全真中圓體" panose="02010609000101010101" pitchFamily="49" charset="-120"/>
              </a:rPr>
              <a:t>季</a:t>
            </a:r>
            <a:r>
              <a:rPr lang="zh-TW" altLang="zh-TW" sz="24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。</a:t>
            </a:r>
            <a:endParaRPr lang="en-US" altLang="zh-TW" sz="2400" b="0" dirty="0" smtClean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  <a:defRPr/>
            </a:pPr>
            <a:endParaRPr lang="zh-TW" altLang="en-US" sz="24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lvl="0" indent="0" eaLnBrk="1" hangingPunct="1">
              <a:spcBef>
                <a:spcPts val="600"/>
              </a:spcBef>
              <a:buNone/>
              <a:defRPr/>
            </a:pPr>
            <a:r>
              <a:rPr lang="zh-TW" altLang="en-US" sz="2400" b="0" dirty="0" smtClean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＊</a:t>
            </a:r>
            <a:r>
              <a:rPr lang="zh-TW" altLang="en-US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特殊單位津貼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：急診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2,000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en-US" sz="2400" b="0" dirty="0">
                <a:latin typeface="新細明體" panose="02020500000000000000" pitchFamily="18" charset="-120"/>
                <a:ea typeface="全真中圓體" panose="02010609000101010101" pitchFamily="49" charset="-120"/>
                <a:cs typeface="Arial" panose="020B0604020202020204" pitchFamily="34" charset="0"/>
              </a:rPr>
              <a:t>，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加護中心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1,000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endParaRPr lang="en-US" altLang="zh-TW" sz="24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lvl="0" indent="0" eaLnBrk="1" hangingPunct="1"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                              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年資＞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2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年</a:t>
            </a:r>
            <a:r>
              <a:rPr lang="zh-TW" altLang="en-US" sz="2400" b="0" dirty="0"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，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薪資再加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1,000</a:t>
            </a:r>
            <a:r>
              <a:rPr lang="en-US" altLang="zh-TW" sz="2400" b="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zh-TW" sz="24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endParaRPr lang="en-US" altLang="zh-TW" sz="24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indent="0" eaLnBrk="1" hangingPunct="1">
              <a:spcBef>
                <a:spcPts val="600"/>
              </a:spcBef>
              <a:buNone/>
            </a:pPr>
            <a:endParaRPr lang="en-US" altLang="zh-TW" sz="2400" b="0" u="sng" dirty="0">
              <a:solidFill>
                <a:srgbClr val="800080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 smtClean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＊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能力進階津貼</a:t>
            </a:r>
            <a:r>
              <a:rPr lang="en-US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：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  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■N1-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500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 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■N2-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2,000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■N3-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4,000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 </a:t>
            </a:r>
            <a:r>
              <a:rPr lang="en-US" altLang="zh-TW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■N4-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6,000</a:t>
            </a:r>
            <a:r>
              <a:rPr lang="zh-TW" altLang="en-US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 smtClean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r>
              <a:rPr lang="zh-TW" altLang="en-US" sz="2400" b="0" dirty="0">
                <a:solidFill>
                  <a:srgbClr val="0000FF"/>
                </a:solidFill>
                <a:latin typeface="新細明體" panose="02020500000000000000" pitchFamily="18" charset="-120"/>
                <a:ea typeface="全真中圓體" panose="02010609000101010101" pitchFamily="49" charset="-120"/>
                <a:cs typeface="Arial" pitchFamily="34" charset="0"/>
              </a:rPr>
              <a:t>＊專業</a:t>
            </a:r>
            <a:r>
              <a:rPr lang="zh-TW" altLang="en-US" sz="2400" b="0" dirty="0">
                <a:solidFill>
                  <a:srgbClr val="0000FF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受訓證書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：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1,000</a:t>
            </a:r>
            <a:r>
              <a:rPr lang="zh-TW" altLang="en-US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~ 3,000</a:t>
            </a:r>
            <a:r>
              <a:rPr lang="zh-TW" altLang="en-US" sz="2400" b="0" dirty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元</a:t>
            </a:r>
            <a:r>
              <a:rPr lang="zh-TW" altLang="en-US" sz="2400" b="0" dirty="0" smtClean="0"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。</a:t>
            </a:r>
            <a:endParaRPr lang="en-US" altLang="zh-TW" sz="2400" b="0" dirty="0"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303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zh-TW" altLang="en-US" b="0" dirty="0">
                <a:solidFill>
                  <a:srgbClr val="800080"/>
                </a:solidFill>
                <a:latin typeface="全真顏體" pitchFamily="49" charset="-120"/>
                <a:ea typeface="全真中圓體" panose="02010609000101010101" pitchFamily="49" charset="-120"/>
              </a:rPr>
              <a:t>簽約獎勵</a:t>
            </a:r>
            <a:r>
              <a:rPr lang="zh-TW" altLang="en-US" b="0" dirty="0" smtClean="0">
                <a:solidFill>
                  <a:srgbClr val="800080"/>
                </a:solidFill>
                <a:latin typeface="全真顏體" pitchFamily="49" charset="-120"/>
                <a:ea typeface="全真中圓體" panose="02010609000101010101" pitchFamily="49" charset="-120"/>
              </a:rPr>
              <a:t>金</a:t>
            </a:r>
            <a:r>
              <a:rPr lang="en-US" altLang="zh-TW" b="0" dirty="0" smtClean="0">
                <a:solidFill>
                  <a:srgbClr val="800080"/>
                </a:solidFill>
                <a:ea typeface="全真中圓體" panose="02010609000101010101" pitchFamily="49" charset="-120"/>
              </a:rPr>
              <a:t>(3)</a:t>
            </a:r>
            <a:endParaRPr lang="en-US" altLang="zh-TW" b="0" dirty="0">
              <a:solidFill>
                <a:srgbClr val="800080"/>
              </a:solidFill>
              <a:ea typeface="全真中圓體" panose="02010609000101010101" pitchFamily="49" charset="-120"/>
            </a:endParaRPr>
          </a:p>
        </p:txBody>
      </p:sp>
      <p:sp>
        <p:nvSpPr>
          <p:cNvPr id="60420" name="Rectangle 3"/>
          <p:cNvSpPr>
            <a:spLocks noGrp="1" noChangeArrowheads="1"/>
          </p:cNvSpPr>
          <p:nvPr>
            <p:ph idx="1"/>
          </p:nvPr>
        </p:nvSpPr>
        <p:spPr>
          <a:xfrm>
            <a:off x="77490" y="1269852"/>
            <a:ext cx="8892480" cy="5440914"/>
          </a:xfrm>
        </p:spPr>
        <p:txBody>
          <a:bodyPr/>
          <a:lstStyle/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dirty="0" smtClean="0">
              <a:solidFill>
                <a:prstClr val="black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0" indent="0" eaLnBrk="1" hangingPunct="1">
              <a:lnSpc>
                <a:spcPts val="3300"/>
              </a:lnSpc>
              <a:spcBef>
                <a:spcPts val="600"/>
              </a:spcBef>
              <a:buNone/>
              <a:defRPr/>
            </a:pPr>
            <a:endParaRPr lang="en-US" altLang="zh-TW" sz="2400" dirty="0" smtClean="0">
              <a:solidFill>
                <a:prstClr val="black"/>
              </a:solidFill>
              <a:latin typeface="Arial" pitchFamily="34" charset="0"/>
              <a:ea typeface="全真中圓體" panose="02010609000101010101" pitchFamily="49" charset="-120"/>
              <a:cs typeface="Arial" pitchFamily="34" charset="0"/>
            </a:endParaRPr>
          </a:p>
          <a:p>
            <a:pPr marL="539750" lvl="1" indent="-269875">
              <a:lnSpc>
                <a:spcPts val="288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簽約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年，獎勵金 </a:t>
            </a:r>
            <a:r>
              <a:rPr lang="en-US" altLang="zh-TW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12,000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zh-TW" altLang="zh-TW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zh-TW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。</a:t>
            </a:r>
            <a:endParaRPr lang="en-US" altLang="zh-TW" sz="3200" b="0" dirty="0" smtClean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269875" lvl="1" indent="0">
              <a:lnSpc>
                <a:spcPts val="2880"/>
              </a:lnSpc>
              <a:spcBef>
                <a:spcPts val="600"/>
              </a:spcBef>
              <a:buNone/>
            </a:pPr>
            <a:endParaRPr lang="en-US" altLang="zh-TW" sz="32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539750" lvl="1" indent="-269875">
              <a:lnSpc>
                <a:spcPts val="288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簽約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2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</a:t>
            </a:r>
            <a:r>
              <a:rPr lang="zh-TW" altLang="en-US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，獎勵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金 </a:t>
            </a:r>
            <a:r>
              <a:rPr lang="en-US" altLang="zh-TW" sz="32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48,000</a:t>
            </a:r>
            <a:r>
              <a:rPr lang="zh-TW" altLang="en-US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zh-TW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(</a:t>
            </a:r>
            <a:r>
              <a:rPr lang="en-US" altLang="zh-TW" sz="32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24,0</a:t>
            </a:r>
            <a:r>
              <a:rPr lang="en-US" altLang="zh-TW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00</a:t>
            </a:r>
            <a:r>
              <a:rPr lang="zh-TW" altLang="en-US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zh-TW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/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)</a:t>
            </a:r>
          </a:p>
          <a:p>
            <a:pPr marL="539750" lvl="1" indent="-269875">
              <a:lnSpc>
                <a:spcPts val="288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endParaRPr lang="en-US" altLang="zh-TW" sz="32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539750" lvl="1" indent="-269875">
              <a:lnSpc>
                <a:spcPts val="2880"/>
              </a:lnSpc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簽約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3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</a:t>
            </a:r>
            <a:r>
              <a:rPr lang="zh-TW" altLang="en-US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，獎勵金 </a:t>
            </a:r>
            <a:r>
              <a:rPr lang="en-US" altLang="zh-TW" sz="32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108,</a:t>
            </a:r>
            <a:r>
              <a:rPr lang="en-US" altLang="zh-TW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000</a:t>
            </a:r>
            <a:r>
              <a:rPr lang="zh-TW" altLang="en-US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zh-TW" altLang="zh-TW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(</a:t>
            </a:r>
            <a:r>
              <a:rPr lang="en-US" altLang="zh-TW" sz="3200" b="0" u="sng" dirty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36,0</a:t>
            </a:r>
            <a:r>
              <a:rPr lang="en-US" altLang="zh-TW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00</a:t>
            </a:r>
            <a:r>
              <a:rPr lang="zh-TW" altLang="en-US" sz="3200" b="0" u="sng" dirty="0" smtClean="0">
                <a:solidFill>
                  <a:srgbClr val="800080"/>
                </a:solidFill>
                <a:latin typeface="Arial" pitchFamily="34" charset="0"/>
                <a:ea typeface="全真中圓體" panose="02010609000101010101" pitchFamily="49" charset="-120"/>
                <a:cs typeface="Arial" pitchFamily="34" charset="0"/>
              </a:rPr>
              <a:t> </a:t>
            </a:r>
            <a:r>
              <a:rPr lang="zh-TW" altLang="zh-TW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元</a:t>
            </a:r>
            <a:r>
              <a:rPr lang="en-US" altLang="zh-TW" sz="3200" b="0" dirty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/</a:t>
            </a:r>
            <a:r>
              <a:rPr lang="zh-TW" altLang="en-US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年</a:t>
            </a:r>
            <a:r>
              <a:rPr lang="en-US" altLang="zh-TW" sz="3200" b="0" dirty="0" smtClean="0"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)</a:t>
            </a:r>
            <a:endParaRPr lang="en-US" altLang="zh-TW" sz="3200" b="0" dirty="0"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777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1" name="Text Box 4"/>
          <p:cNvSpPr txBox="1">
            <a:spLocks noChangeArrowheads="1"/>
          </p:cNvSpPr>
          <p:nvPr/>
        </p:nvSpPr>
        <p:spPr bwMode="auto">
          <a:xfrm>
            <a:off x="5767044" y="5564575"/>
            <a:ext cx="1100137" cy="304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rgbClr val="000000"/>
                </a:solidFill>
                <a:latin typeface="華康粗圓體" panose="02010609010101010101" pitchFamily="49" charset="-120"/>
              </a:rPr>
              <a:t>郭宗正 畫</a:t>
            </a:r>
          </a:p>
        </p:txBody>
      </p:sp>
      <p:pic>
        <p:nvPicPr>
          <p:cNvPr id="135172" name="Picture 5" descr="日本小樽運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3438" y="1835538"/>
            <a:ext cx="4935537" cy="372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3" name="Text Box 4"/>
          <p:cNvSpPr txBox="1">
            <a:spLocks noChangeArrowheads="1"/>
          </p:cNvSpPr>
          <p:nvPr/>
        </p:nvSpPr>
        <p:spPr bwMode="auto">
          <a:xfrm>
            <a:off x="2249145" y="5564575"/>
            <a:ext cx="1277937" cy="3048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全真中圓體" panose="02010609000101010101" pitchFamily="49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1400" dirty="0">
                <a:solidFill>
                  <a:srgbClr val="000000"/>
                </a:solidFill>
                <a:latin typeface="華康粗圓體" panose="02010609010101010101" pitchFamily="49" charset="-120"/>
              </a:rPr>
              <a:t>日本小樽運河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084082" y="749304"/>
            <a:ext cx="7183225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1pPr>
            <a:lvl2pPr marL="342900" indent="-342900" eaLnBrk="0" hangingPunct="0"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2pPr>
            <a:lvl3pPr marL="342900" indent="-342900" eaLnBrk="0" hangingPunct="0"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3pPr>
            <a:lvl4pPr marL="342900" indent="-342900" eaLnBrk="0" hangingPunct="0"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4pPr>
            <a:lvl5pPr marL="342900" indent="-342900" eaLnBrk="0" hangingPunct="0"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5pPr>
            <a:lvl6pPr marL="800100" indent="-3429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6pPr>
            <a:lvl7pPr marL="1257300" indent="-3429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7pPr>
            <a:lvl8pPr marL="1714500" indent="-3429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8pPr>
            <a:lvl9pPr marL="2171700" indent="-342900" algn="ctr" eaLnBrk="0" fontAlgn="base" hangingPunct="0">
              <a:spcBef>
                <a:spcPct val="0"/>
              </a:spcBef>
              <a:spcAft>
                <a:spcPct val="0"/>
              </a:spcAft>
              <a:defRPr kumimoji="1" sz="4000">
                <a:solidFill>
                  <a:srgbClr val="000099"/>
                </a:solidFill>
                <a:latin typeface="Arial" panose="020B0604020202020204" pitchFamily="34" charset="0"/>
                <a:ea typeface="全真顏體" pitchFamily="49" charset="-120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zh-TW" altLang="en-US" sz="4800" dirty="0" smtClean="0">
                <a:solidFill>
                  <a:srgbClr val="800080"/>
                </a:solidFill>
                <a:ea typeface="全真中圓體" panose="02010609000101010101" pitchFamily="49" charset="-120"/>
              </a:rPr>
              <a:t>就業</a:t>
            </a:r>
            <a:r>
              <a:rPr lang="zh-TW" altLang="en-US" sz="4800" dirty="0">
                <a:solidFill>
                  <a:srgbClr val="800080"/>
                </a:solidFill>
                <a:ea typeface="全真中圓體" panose="02010609000101010101" pitchFamily="49" charset="-120"/>
              </a:rPr>
              <a:t>早鳥</a:t>
            </a:r>
            <a:r>
              <a:rPr lang="zh-TW" altLang="en-US" sz="4800" dirty="0" smtClean="0">
                <a:solidFill>
                  <a:srgbClr val="800080"/>
                </a:solidFill>
                <a:ea typeface="全真中圓體" panose="02010609000101010101" pitchFamily="49" charset="-120"/>
              </a:rPr>
              <a:t>方案</a:t>
            </a:r>
            <a:endParaRPr lang="zh-TW" altLang="en-US" sz="4800" dirty="0">
              <a:solidFill>
                <a:srgbClr val="66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全真顏體" pitchFamily="49" charset="-120"/>
              <a:ea typeface="全真中圓體" panose="02010609000101010101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6072319"/>
      </p:ext>
    </p:extLst>
  </p:cSld>
  <p:clrMapOvr>
    <a:masterClrMapping/>
  </p:clrMapOvr>
  <p:transition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02941" y="367142"/>
            <a:ext cx="7200800" cy="865188"/>
          </a:xfrm>
        </p:spPr>
        <p:txBody>
          <a:bodyPr>
            <a:normAutofit/>
          </a:bodyPr>
          <a:lstStyle/>
          <a:p>
            <a:r>
              <a:rPr lang="zh-TW" altLang="en-US" b="0" dirty="0" smtClean="0">
                <a:solidFill>
                  <a:srgbClr val="800080"/>
                </a:solidFill>
                <a:ea typeface="全真中圓體" panose="02010609000101010101" pitchFamily="49" charset="-120"/>
              </a:rPr>
              <a:t>應屆</a:t>
            </a:r>
            <a:r>
              <a:rPr lang="zh-TW" altLang="en-US" b="0" dirty="0">
                <a:solidFill>
                  <a:srgbClr val="800080"/>
                </a:solidFill>
                <a:ea typeface="全真中圓體" panose="02010609000101010101" pitchFamily="49" charset="-120"/>
              </a:rPr>
              <a:t>畢業生就業早鳥方案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97214" y="1664817"/>
            <a:ext cx="8546786" cy="4834837"/>
          </a:xfrm>
        </p:spPr>
        <p:txBody>
          <a:bodyPr/>
          <a:lstStyle/>
          <a:p>
            <a:pPr marL="261938" indent="-261938" eaLnBrk="1" hangingPunct="1">
              <a:lnSpc>
                <a:spcPct val="150000"/>
              </a:lnSpc>
              <a:spcBef>
                <a:spcPts val="600"/>
              </a:spcBef>
              <a:buBlip>
                <a:blip r:embed="rId3"/>
              </a:buBlip>
            </a:pPr>
            <a:r>
              <a:rPr lang="zh-TW" altLang="zh-TW" sz="240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報到後通過試用期，</a:t>
            </a:r>
            <a:r>
              <a:rPr lang="zh-TW" altLang="en-US" sz="240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方能請領</a:t>
            </a:r>
            <a:r>
              <a:rPr lang="zh-TW" altLang="zh-TW" sz="240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獎勵金</a:t>
            </a:r>
            <a:endParaRPr lang="en-US" altLang="zh-TW" sz="2400" dirty="0">
              <a:solidFill>
                <a:srgbClr val="0000FF"/>
              </a:solidFill>
              <a:latin typeface="Arial" panose="020B0604020202020204" pitchFamily="34" charset="0"/>
              <a:ea typeface="全真中圓體" panose="02010609000101010101" pitchFamily="49" charset="-12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  </a:t>
            </a:r>
            <a:r>
              <a:rPr lang="zh-TW" altLang="zh-TW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具護理執照</a:t>
            </a:r>
            <a:r>
              <a:rPr lang="en-US" altLang="zh-TW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--</a:t>
            </a:r>
            <a:r>
              <a:rPr lang="zh-TW" altLang="en-US" sz="12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6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15,000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元、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7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12,000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元、</a:t>
            </a:r>
            <a:endParaRPr lang="en-US" altLang="zh-TW" sz="2400" b="0" dirty="0">
              <a:latin typeface="Arial" pitchFamily="34" charset="0"/>
              <a:ea typeface="全真中圓體" panose="02010609000101010101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                       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8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9,000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元。</a:t>
            </a:r>
            <a:endParaRPr lang="en-US" altLang="zh-TW" sz="2400" b="0" dirty="0">
              <a:latin typeface="Arial" pitchFamily="34" charset="0"/>
              <a:ea typeface="全真中圓體" panose="02010609000101010101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  </a:t>
            </a:r>
            <a:r>
              <a:rPr lang="zh-TW" altLang="zh-TW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未具護理執照</a:t>
            </a:r>
            <a:r>
              <a:rPr lang="en-US" altLang="zh-TW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--</a:t>
            </a:r>
            <a:r>
              <a:rPr lang="zh-TW" altLang="en-US" sz="2400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 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6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10,000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元、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7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8,000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元、</a:t>
            </a:r>
            <a:endParaRPr lang="en-US" altLang="zh-TW" sz="2400" b="0" dirty="0">
              <a:latin typeface="Arial" pitchFamily="34" charset="0"/>
              <a:ea typeface="全真中圓體" panose="02010609000101010101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spcBef>
                <a:spcPts val="600"/>
              </a:spcBef>
              <a:buNone/>
            </a:pP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                           </a:t>
            </a:r>
            <a:r>
              <a:rPr lang="en-US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8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月報到</a:t>
            </a:r>
            <a:r>
              <a:rPr lang="zh-TW" altLang="en-US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 </a:t>
            </a:r>
            <a:r>
              <a:rPr lang="en-US" altLang="zh-TW" sz="2400" b="0" u="sng" dirty="0">
                <a:solidFill>
                  <a:srgbClr val="800080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6,000</a:t>
            </a:r>
            <a:r>
              <a:rPr lang="zh-TW" altLang="zh-TW" sz="2400" b="0" dirty="0">
                <a:latin typeface="Arial" pitchFamily="34" charset="0"/>
                <a:ea typeface="全真中圓體" panose="02010609000101010101"/>
                <a:cs typeface="Arial" pitchFamily="34" charset="0"/>
              </a:rPr>
              <a:t>元。</a:t>
            </a:r>
            <a:endParaRPr lang="en-US" altLang="zh-TW" sz="2400" b="0" dirty="0">
              <a:latin typeface="Arial" pitchFamily="34" charset="0"/>
              <a:ea typeface="全真中圓體" panose="02010609000101010101"/>
              <a:cs typeface="Arial" pitchFamily="34" charset="0"/>
            </a:endParaRPr>
          </a:p>
          <a:p>
            <a:pPr marL="261938" indent="-261938" eaLnBrk="1" hangingPunct="1">
              <a:lnSpc>
                <a:spcPct val="150000"/>
              </a:lnSpc>
              <a:spcBef>
                <a:spcPts val="600"/>
              </a:spcBef>
              <a:buBlip>
                <a:blip r:embed="rId3"/>
              </a:buBlip>
            </a:pPr>
            <a:r>
              <a:rPr lang="zh-TW" altLang="en-US" sz="2400" dirty="0">
                <a:solidFill>
                  <a:srgbClr val="0000FF"/>
                </a:solidFill>
                <a:latin typeface="Arial" panose="020B0604020202020204" pitchFamily="34" charset="0"/>
                <a:ea typeface="全真中圓體" panose="02010609000101010101" pitchFamily="49" charset="-120"/>
                <a:cs typeface="Arial" panose="020B0604020202020204" pitchFamily="34" charset="0"/>
              </a:rPr>
              <a:t>不適用已申請獎學金人員</a:t>
            </a:r>
            <a:endParaRPr lang="en-US" altLang="zh-TW" sz="2400" dirty="0">
              <a:solidFill>
                <a:srgbClr val="0000FF"/>
              </a:solidFill>
              <a:latin typeface="Arial" pitchFamily="34" charset="0"/>
              <a:ea typeface="全真中圓體" panose="02010609000101010101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819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2339975" y="415636"/>
            <a:ext cx="5683250" cy="895639"/>
          </a:xfrm>
        </p:spPr>
        <p:txBody>
          <a:bodyPr/>
          <a:lstStyle/>
          <a:p>
            <a:pPr algn="dist"/>
            <a:r>
              <a:rPr kumimoji="0" lang="zh-TW" altLang="en-US" sz="4800" dirty="0">
                <a:solidFill>
                  <a:srgbClr val="66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全真中圓體" panose="02010609000101010101" pitchFamily="49" charset="-120"/>
              </a:rPr>
              <a:t>郭綜合醫院聯絡方式</a:t>
            </a:r>
          </a:p>
        </p:txBody>
      </p:sp>
      <p:sp>
        <p:nvSpPr>
          <p:cNvPr id="634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63938" y="1989138"/>
            <a:ext cx="5292725" cy="4176712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None/>
            </a:pPr>
            <a:r>
              <a:rPr kumimoji="0" lang="zh-TW" altLang="en-US" sz="2800" dirty="0">
                <a:ea typeface="+mn-ea"/>
                <a:cs typeface="Arial" pitchFamily="34" charset="0"/>
              </a:rPr>
              <a:t>聯絡單位：郭綜合醫院護理部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kumimoji="0" lang="zh-TW" altLang="en-US" sz="2800" dirty="0">
                <a:ea typeface="+mn-ea"/>
                <a:cs typeface="Arial" pitchFamily="34" charset="0"/>
              </a:rPr>
              <a:t>聯絡電話：</a:t>
            </a:r>
            <a:r>
              <a:rPr kumimoji="0" lang="en-US" altLang="zh-TW" sz="2800" dirty="0">
                <a:ea typeface="+mn-ea"/>
                <a:cs typeface="Arial" pitchFamily="34" charset="0"/>
              </a:rPr>
              <a:t>(06)222111#5300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kumimoji="0" lang="en-US" altLang="zh-TW" sz="2800" dirty="0">
                <a:ea typeface="+mn-ea"/>
                <a:cs typeface="Arial" pitchFamily="34" charset="0"/>
              </a:rPr>
              <a:t>E-mail</a:t>
            </a:r>
            <a:r>
              <a:rPr kumimoji="0" lang="zh-TW" altLang="en-US" sz="2800" dirty="0">
                <a:ea typeface="+mn-ea"/>
                <a:cs typeface="Arial" pitchFamily="34" charset="0"/>
              </a:rPr>
              <a:t>：</a:t>
            </a:r>
            <a:r>
              <a:rPr kumimoji="0" lang="en-US" altLang="zh-TW" sz="2800" dirty="0">
                <a:ea typeface="+mn-ea"/>
                <a:cs typeface="Arial" pitchFamily="34" charset="0"/>
              </a:rPr>
              <a:t>nurse@kgh.com.tw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kumimoji="0" lang="zh-TW" altLang="en-US" sz="2800" dirty="0">
                <a:ea typeface="+mn-ea"/>
                <a:cs typeface="Arial" pitchFamily="34" charset="0"/>
              </a:rPr>
              <a:t>住址：台南市民生路</a:t>
            </a:r>
            <a:r>
              <a:rPr kumimoji="0" lang="en-US" altLang="zh-TW" sz="2800" dirty="0">
                <a:ea typeface="+mn-ea"/>
                <a:cs typeface="Arial" pitchFamily="34" charset="0"/>
              </a:rPr>
              <a:t>2</a:t>
            </a:r>
            <a:r>
              <a:rPr kumimoji="0" lang="zh-TW" altLang="en-US" sz="2800" dirty="0">
                <a:ea typeface="+mn-ea"/>
                <a:cs typeface="Arial" pitchFamily="34" charset="0"/>
              </a:rPr>
              <a:t>段</a:t>
            </a:r>
            <a:r>
              <a:rPr kumimoji="0" lang="en-US" altLang="zh-TW" sz="2800" dirty="0">
                <a:ea typeface="+mn-ea"/>
                <a:cs typeface="Arial" pitchFamily="34" charset="0"/>
              </a:rPr>
              <a:t>22</a:t>
            </a:r>
            <a:r>
              <a:rPr kumimoji="0" lang="zh-TW" altLang="en-US" sz="2800" dirty="0">
                <a:ea typeface="+mn-ea"/>
                <a:cs typeface="Arial" pitchFamily="34" charset="0"/>
              </a:rPr>
              <a:t>號</a:t>
            </a:r>
          </a:p>
        </p:txBody>
      </p:sp>
      <p:pic>
        <p:nvPicPr>
          <p:cNvPr id="634885" name="Picture 5" descr="HOSPITAL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1150"/>
            <a:ext cx="3409950" cy="5276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69722924"/>
      </p:ext>
    </p:extLst>
  </p:cSld>
  <p:clrMapOvr>
    <a:masterClrMapping/>
  </p:clrMapOvr>
  <p:transition advClick="0"/>
</p:sld>
</file>

<file path=ppt/theme/theme1.xml><?xml version="1.0" encoding="utf-8"?>
<a:theme xmlns:a="http://schemas.openxmlformats.org/drawingml/2006/main" name="Cactus">
  <a:themeElements>
    <a:clrScheme name="Cactus 2">
      <a:dk1>
        <a:srgbClr val="000000"/>
      </a:dk1>
      <a:lt1>
        <a:srgbClr val="FFFFFF"/>
      </a:lt1>
      <a:dk2>
        <a:srgbClr val="000000"/>
      </a:dk2>
      <a:lt2>
        <a:srgbClr val="006600"/>
      </a:lt2>
      <a:accent1>
        <a:srgbClr val="F5EBC1"/>
      </a:accent1>
      <a:accent2>
        <a:srgbClr val="FFCC00"/>
      </a:accent2>
      <a:accent3>
        <a:srgbClr val="FFFFFF"/>
      </a:accent3>
      <a:accent4>
        <a:srgbClr val="000000"/>
      </a:accent4>
      <a:accent5>
        <a:srgbClr val="F9F3DD"/>
      </a:accent5>
      <a:accent6>
        <a:srgbClr val="E7B900"/>
      </a:accent6>
      <a:hlink>
        <a:srgbClr val="D4876C"/>
      </a:hlink>
      <a:folHlink>
        <a:srgbClr val="B2B2B2"/>
      </a:folHlink>
    </a:clrScheme>
    <a:fontScheme name="Cactus">
      <a:majorFont>
        <a:latin typeface="Arial"/>
        <a:ea typeface="全真顏體"/>
        <a:cs typeface=""/>
      </a:majorFont>
      <a:minorFont>
        <a:latin typeface="Arial"/>
        <a:ea typeface="全真中圓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標楷體" pitchFamily="65" charset="-120"/>
          </a:defRPr>
        </a:defPPr>
      </a:lstStyle>
    </a:lnDef>
  </a:objectDefaults>
  <a:extraClrSchemeLst>
    <a:extraClrScheme>
      <a:clrScheme name="Cactus 1">
        <a:dk1>
          <a:srgbClr val="FF9900"/>
        </a:dk1>
        <a:lt1>
          <a:srgbClr val="FFFFCC"/>
        </a:lt1>
        <a:dk2>
          <a:srgbClr val="000000"/>
        </a:dk2>
        <a:lt2>
          <a:srgbClr val="FFCC00"/>
        </a:lt2>
        <a:accent1>
          <a:srgbClr val="6B6253"/>
        </a:accent1>
        <a:accent2>
          <a:srgbClr val="72543E"/>
        </a:accent2>
        <a:accent3>
          <a:srgbClr val="AAAAAA"/>
        </a:accent3>
        <a:accent4>
          <a:srgbClr val="DADAAE"/>
        </a:accent4>
        <a:accent5>
          <a:srgbClr val="BAB7B3"/>
        </a:accent5>
        <a:accent6>
          <a:srgbClr val="674B37"/>
        </a:accent6>
        <a:hlink>
          <a:srgbClr val="DA988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ctus 2">
        <a:dk1>
          <a:srgbClr val="000000"/>
        </a:dk1>
        <a:lt1>
          <a:srgbClr val="FFFFFF"/>
        </a:lt1>
        <a:dk2>
          <a:srgbClr val="000000"/>
        </a:dk2>
        <a:lt2>
          <a:srgbClr val="006600"/>
        </a:lt2>
        <a:accent1>
          <a:srgbClr val="F5EBC1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F9F3DD"/>
        </a:accent5>
        <a:accent6>
          <a:srgbClr val="E7B900"/>
        </a:accent6>
        <a:hlink>
          <a:srgbClr val="D4876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3">
        <a:dk1>
          <a:srgbClr val="000000"/>
        </a:dk1>
        <a:lt1>
          <a:srgbClr val="FFFFFF"/>
        </a:lt1>
        <a:dk2>
          <a:srgbClr val="000000"/>
        </a:dk2>
        <a:lt2>
          <a:srgbClr val="292929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4">
        <a:dk1>
          <a:srgbClr val="000000"/>
        </a:dk1>
        <a:lt1>
          <a:srgbClr val="FFFFFF"/>
        </a:lt1>
        <a:dk2>
          <a:srgbClr val="000000"/>
        </a:dk2>
        <a:lt2>
          <a:srgbClr val="006600"/>
        </a:lt2>
        <a:accent1>
          <a:srgbClr val="D8EBB3"/>
        </a:accent1>
        <a:accent2>
          <a:srgbClr val="CCCC00"/>
        </a:accent2>
        <a:accent3>
          <a:srgbClr val="FFFFFF"/>
        </a:accent3>
        <a:accent4>
          <a:srgbClr val="000000"/>
        </a:accent4>
        <a:accent5>
          <a:srgbClr val="E9F3D6"/>
        </a:accent5>
        <a:accent6>
          <a:srgbClr val="B9B900"/>
        </a:accent6>
        <a:hlink>
          <a:srgbClr val="FFBE7D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5">
        <a:dk1>
          <a:srgbClr val="000000"/>
        </a:dk1>
        <a:lt1>
          <a:srgbClr val="E5D3B3"/>
        </a:lt1>
        <a:dk2>
          <a:srgbClr val="800000"/>
        </a:dk2>
        <a:lt2>
          <a:srgbClr val="009900"/>
        </a:lt2>
        <a:accent1>
          <a:srgbClr val="D5B095"/>
        </a:accent1>
        <a:accent2>
          <a:srgbClr val="E28666"/>
        </a:accent2>
        <a:accent3>
          <a:srgbClr val="F0E6D6"/>
        </a:accent3>
        <a:accent4>
          <a:srgbClr val="000000"/>
        </a:accent4>
        <a:accent5>
          <a:srgbClr val="E7D4C8"/>
        </a:accent5>
        <a:accent6>
          <a:srgbClr val="CD795C"/>
        </a:accent6>
        <a:hlink>
          <a:srgbClr val="B75735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ctus 6">
        <a:dk1>
          <a:srgbClr val="99CC00"/>
        </a:dk1>
        <a:lt1>
          <a:srgbClr val="FFFFFF"/>
        </a:lt1>
        <a:dk2>
          <a:srgbClr val="51399D"/>
        </a:dk2>
        <a:lt2>
          <a:srgbClr val="FFFFCC"/>
        </a:lt2>
        <a:accent1>
          <a:srgbClr val="877CAA"/>
        </a:accent1>
        <a:accent2>
          <a:srgbClr val="000058"/>
        </a:accent2>
        <a:accent3>
          <a:srgbClr val="B3AECC"/>
        </a:accent3>
        <a:accent4>
          <a:srgbClr val="DADADA"/>
        </a:accent4>
        <a:accent5>
          <a:srgbClr val="C3BFD2"/>
        </a:accent5>
        <a:accent6>
          <a:srgbClr val="00004F"/>
        </a:accent6>
        <a:hlink>
          <a:srgbClr val="FFCC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3195</TotalTime>
  <Words>298</Words>
  <Application>Microsoft Office PowerPoint</Application>
  <PresentationFormat>如螢幕大小 (4:3)</PresentationFormat>
  <Paragraphs>68</Paragraphs>
  <Slides>7</Slides>
  <Notes>5</Notes>
  <HiddenSlides>0</HiddenSlides>
  <MMClips>0</MMClips>
  <ScaleCrop>false</ScaleCrop>
  <HeadingPairs>
    <vt:vector size="6" baseType="variant">
      <vt:variant>
        <vt:lpstr>使用字型</vt:lpstr>
      </vt:variant>
      <vt:variant>
        <vt:i4>14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7</vt:i4>
      </vt:variant>
    </vt:vector>
  </HeadingPairs>
  <TitlesOfParts>
    <vt:vector size="24" baseType="lpstr">
      <vt:lpstr>全真中圓體</vt:lpstr>
      <vt:lpstr>全真粗圓體</vt:lpstr>
      <vt:lpstr>全真顏體</vt:lpstr>
      <vt:lpstr>華康粗圓體</vt:lpstr>
      <vt:lpstr>華康細圓體</vt:lpstr>
      <vt:lpstr>新細明體</vt:lpstr>
      <vt:lpstr>標楷體</vt:lpstr>
      <vt:lpstr>Arial</vt:lpstr>
      <vt:lpstr>Arial Narrow</vt:lpstr>
      <vt:lpstr>Calibri</vt:lpstr>
      <vt:lpstr>Calibri Light</vt:lpstr>
      <vt:lpstr>Times New Roman</vt:lpstr>
      <vt:lpstr>Verdana</vt:lpstr>
      <vt:lpstr>Wingdings</vt:lpstr>
      <vt:lpstr>Cactus</vt:lpstr>
      <vt:lpstr>自訂設計</vt:lpstr>
      <vt:lpstr>1_自訂設計</vt:lpstr>
      <vt:lpstr>PowerPoint 簡報</vt:lpstr>
      <vt:lpstr>薪資福利 (1)</vt:lpstr>
      <vt:lpstr>薪資福利 (2)</vt:lpstr>
      <vt:lpstr>簽約獎勵金(3)</vt:lpstr>
      <vt:lpstr>PowerPoint 簡報</vt:lpstr>
      <vt:lpstr>應屆畢業生就業早鳥方案</vt:lpstr>
      <vt:lpstr>郭綜合醫院聯絡方式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231</cp:revision>
  <cp:lastPrinted>2023-03-30T06:58:22Z</cp:lastPrinted>
  <dcterms:created xsi:type="dcterms:W3CDTF">2016-03-21T04:06:13Z</dcterms:created>
  <dcterms:modified xsi:type="dcterms:W3CDTF">2023-08-04T09:27:41Z</dcterms:modified>
</cp:coreProperties>
</file>